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18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592363-FBD1-47F8-8733-1EB620975D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9CE475-861F-416F-B559-B21171ED88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E5AFC85-9013-476A-B706-023666FDAA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68B70D-B3F1-455F-85F6-629ABDB5B03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6866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89C151-F80C-4BD0-8C4E-32F5BEF6EE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CD10F9-9EBB-4D11-81EC-8E17B603AD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0B1450-AC9A-457B-A0BC-A3D47E4FC5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938E71-DBDF-4CAB-919B-23B5126B21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136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0B43F72-B8C9-4B07-B5F0-664CDB3913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A3333D-0421-4DB0-A7D0-9EE9C89F6F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F131333-47B0-493D-B7E4-4F4C13C720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ADE76A-8068-4B61-BFA4-B9D5D6FF22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3300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41EB146-2F32-4422-9D4B-A58BE7879A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149D2F-7461-487B-906A-85A43F5C14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F9E716-6D53-425E-B456-28C13B37E2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04A508-756D-4E77-A980-476D5BD794D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4745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350A4E-2A4B-42FB-AB53-6E4B3E338A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80D3154-7CA6-4207-960D-19302CD513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63298CC-C4C5-4863-8670-C48AF11EC6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CCD4BA-6CB6-4426-A29F-462639998C7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5015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8EE6AE-0549-4D4D-AE0A-4E7D4567EC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8B5F14-687B-4F5C-8BBB-08EB0CBB01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121A6-C71D-492D-9510-8BD2F5A27C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78F684-04FF-4425-B191-5516EE9DA6A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2870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2F335CC-048D-4AAC-A546-CC750E861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4FE27EB-46E5-40EC-9462-89DC851746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F135662-02B9-43F3-AE54-05FCD901D7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8E6343-4690-4978-8406-20E4F9E9CD4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4774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E06551E-46D3-4992-8FE7-3493ACDBCF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6B9C38B-DC59-48C1-9645-452E7C735C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F6844E0-C135-44CA-A1EA-90B49D97E8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B398CE-9C54-41BF-ADDB-A4A648FFD5F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81809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2172C1B-789D-4C16-B0DF-E0A0791241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53B037B-F9DE-43A4-ABC0-1FB25C12FC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791667A-6CF3-4794-910D-6445101B81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BE1D26-EB40-44C4-B20E-3CCC9D3CF7E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88275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B9C385-FBBF-4CFC-B7E0-B92DD9A8D5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9F5112-1A30-4723-AF09-B60A43DCB3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842D16-E070-4652-9665-A66B8DAD90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7C4EB9-EB24-430B-94A9-450A4C038A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798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03C23D-03BA-47F1-A8C7-58CB4833A3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021275-449E-4C98-82A4-019F8B5313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86D868-AC3E-41EB-BB9C-085FEC9823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24BF22-A178-4BAC-8FFE-A26991AEDD7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3664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1728FD5-72E4-4C05-BDB2-91AC045F96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3117B68-18C2-447D-A410-E080F13AC1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82597C9-2A2C-4FDA-A074-B673255B1A7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AFFD844-5A8F-4BB7-BCCB-B391047E3B2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07AB045-E8A9-41CE-85AF-69A92981437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7268751-4987-44DB-B567-B623AD35906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Группа 5">
            <a:extLst>
              <a:ext uri="{FF2B5EF4-FFF2-40B4-BE49-F238E27FC236}">
                <a16:creationId xmlns:a16="http://schemas.microsoft.com/office/drawing/2014/main" id="{8B4566FE-A7D6-4C08-8525-3EE37062B4B2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533400"/>
            <a:ext cx="6400800" cy="4876800"/>
            <a:chOff x="5072066" y="142852"/>
            <a:chExt cx="4000528" cy="2928958"/>
          </a:xfrm>
        </p:grpSpPr>
        <p:pic>
          <p:nvPicPr>
            <p:cNvPr id="2054" name="Picture 2">
              <a:extLst>
                <a:ext uri="{FF2B5EF4-FFF2-40B4-BE49-F238E27FC236}">
                  <a16:creationId xmlns:a16="http://schemas.microsoft.com/office/drawing/2014/main" id="{A8F96B0B-629D-46FA-94B4-4E49782D31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2066" y="142852"/>
              <a:ext cx="4000528" cy="2928934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Овал 7">
              <a:extLst>
                <a:ext uri="{FF2B5EF4-FFF2-40B4-BE49-F238E27FC236}">
                  <a16:creationId xmlns:a16="http://schemas.microsoft.com/office/drawing/2014/main" id="{28DE1C0A-8283-4127-92D1-1A440BB0A734}"/>
                </a:ext>
              </a:extLst>
            </p:cNvPr>
            <p:cNvSpPr/>
            <p:nvPr/>
          </p:nvSpPr>
          <p:spPr>
            <a:xfrm>
              <a:off x="8429652" y="2785779"/>
              <a:ext cx="642942" cy="286031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ru-RU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id="{6230AB4D-C5A7-402A-B8EE-FC5722BA3C37}"/>
                </a:ext>
              </a:extLst>
            </p:cNvPr>
            <p:cNvSpPr/>
            <p:nvPr/>
          </p:nvSpPr>
          <p:spPr>
            <a:xfrm>
              <a:off x="7000892" y="1857131"/>
              <a:ext cx="928694" cy="357539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ru-RU"/>
            </a:p>
          </p:txBody>
        </p:sp>
      </p:grp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40C9688E-D2CC-4BE7-B97A-E69AB6742730}"/>
              </a:ext>
            </a:extLst>
          </p:cNvPr>
          <p:cNvSpPr txBox="1">
            <a:spLocks/>
          </p:cNvSpPr>
          <p:nvPr/>
        </p:nvSpPr>
        <p:spPr>
          <a:xfrm>
            <a:off x="2895600" y="1069975"/>
            <a:ext cx="5791200" cy="10636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r>
              <a:rPr lang="ru-RU" sz="6000" b="1" kern="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Масштаб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A5EAF4-0F14-4199-B058-63D3CDD04294}"/>
              </a:ext>
            </a:extLst>
          </p:cNvPr>
          <p:cNvSpPr txBox="1"/>
          <p:nvPr/>
        </p:nvSpPr>
        <p:spPr>
          <a:xfrm>
            <a:off x="1524000" y="4114800"/>
            <a:ext cx="6172200" cy="4619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Практическая работа №1</a:t>
            </a:r>
          </a:p>
        </p:txBody>
      </p:sp>
      <p:pic>
        <p:nvPicPr>
          <p:cNvPr id="2053" name="Picture 10" descr="09">
            <a:extLst>
              <a:ext uri="{FF2B5EF4-FFF2-40B4-BE49-F238E27FC236}">
                <a16:creationId xmlns:a16="http://schemas.microsoft.com/office/drawing/2014/main" id="{B05BB060-C40B-4C7E-9E0F-A8DF9E3EAD2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91400" y="4953000"/>
            <a:ext cx="1584325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B97302D-5562-4996-863C-3FF29D065B43}"/>
              </a:ext>
            </a:extLst>
          </p:cNvPr>
          <p:cNvSpPr txBox="1"/>
          <p:nvPr/>
        </p:nvSpPr>
        <p:spPr>
          <a:xfrm>
            <a:off x="1857356" y="214290"/>
            <a:ext cx="5786478" cy="954107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Выполним задания  по физической карте полушарий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A9F5D2-42D3-4BC1-835C-355C3E5C2828}"/>
              </a:ext>
            </a:extLst>
          </p:cNvPr>
          <p:cNvSpPr txBox="1"/>
          <p:nvPr/>
        </p:nvSpPr>
        <p:spPr>
          <a:xfrm>
            <a:off x="228600" y="1447800"/>
            <a:ext cx="4429156" cy="1815882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Определите </a:t>
            </a: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расстояние между Вашингтоном  и Сан-Франциско </a:t>
            </a:r>
            <a:endParaRPr lang="ru-RU" sz="28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29E61F-F8A7-491D-B837-5B9E7B178FA6}"/>
              </a:ext>
            </a:extLst>
          </p:cNvPr>
          <p:cNvSpPr txBox="1"/>
          <p:nvPr/>
        </p:nvSpPr>
        <p:spPr>
          <a:xfrm>
            <a:off x="5181600" y="2133600"/>
            <a:ext cx="3500462" cy="954107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4 см </a:t>
            </a:r>
            <a:r>
              <a:rPr lang="ru-RU" sz="2800" i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</a:t>
            </a:r>
            <a:r>
              <a:rPr lang="ru-RU" sz="28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1 000 км</a:t>
            </a:r>
          </a:p>
          <a:p>
            <a:pPr algn="ctr" eaLnBrk="0" hangingPunct="0">
              <a:defRPr/>
            </a:pPr>
            <a:r>
              <a:rPr lang="ru-RU" sz="28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= 4 000 км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77A52B-DBCE-4ADB-AE38-57AA9FC50025}"/>
              </a:ext>
            </a:extLst>
          </p:cNvPr>
          <p:cNvSpPr txBox="1"/>
          <p:nvPr/>
        </p:nvSpPr>
        <p:spPr>
          <a:xfrm>
            <a:off x="228600" y="4114800"/>
            <a:ext cx="4429156" cy="1384995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Определите </a:t>
            </a: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протяженность Африки по экватору </a:t>
            </a:r>
            <a:endParaRPr lang="ru-RU" sz="28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5AC0AA-8277-4EFA-82AB-27B4C9CF6BED}"/>
              </a:ext>
            </a:extLst>
          </p:cNvPr>
          <p:cNvSpPr txBox="1"/>
          <p:nvPr/>
        </p:nvSpPr>
        <p:spPr>
          <a:xfrm>
            <a:off x="5181600" y="4419600"/>
            <a:ext cx="3500462" cy="954107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3,4 см </a:t>
            </a:r>
            <a:r>
              <a:rPr lang="ru-RU" sz="2800" i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</a:t>
            </a:r>
            <a:r>
              <a:rPr lang="ru-RU" sz="28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1 000 км</a:t>
            </a:r>
          </a:p>
          <a:p>
            <a:pPr algn="ctr" eaLnBrk="0" hangingPunct="0">
              <a:defRPr/>
            </a:pPr>
            <a:r>
              <a:rPr lang="ru-RU" sz="28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= 3 400 км </a:t>
            </a:r>
          </a:p>
        </p:txBody>
      </p:sp>
      <p:pic>
        <p:nvPicPr>
          <p:cNvPr id="3079" name="Picture 10" descr="09">
            <a:extLst>
              <a:ext uri="{FF2B5EF4-FFF2-40B4-BE49-F238E27FC236}">
                <a16:creationId xmlns:a16="http://schemas.microsoft.com/office/drawing/2014/main" id="{5D9C8449-DAC2-4662-8889-34FA968E194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91400" y="5105400"/>
            <a:ext cx="1584325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Geo">
            <a:extLst>
              <a:ext uri="{FF2B5EF4-FFF2-40B4-BE49-F238E27FC236}">
                <a16:creationId xmlns:a16="http://schemas.microsoft.com/office/drawing/2014/main" id="{5DF00919-3DD0-47A7-BD02-E14DEB2F35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44" y="1214422"/>
            <a:ext cx="5011873" cy="5438688"/>
          </a:xfrm>
          <a:prstGeom prst="rect">
            <a:avLst/>
          </a:prstGeom>
          <a:noFill/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1386875-9C4D-4639-B10D-FB8B589535E6}"/>
              </a:ext>
            </a:extLst>
          </p:cNvPr>
          <p:cNvSpPr txBox="1"/>
          <p:nvPr/>
        </p:nvSpPr>
        <p:spPr>
          <a:xfrm>
            <a:off x="2000232" y="142852"/>
            <a:ext cx="5786478" cy="954107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Выполним задания  по  плану местности в учебнике</a:t>
            </a: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864D8FC8-1916-4161-B233-AFB42F023980}"/>
              </a:ext>
            </a:extLst>
          </p:cNvPr>
          <p:cNvCxnSpPr/>
          <p:nvPr/>
        </p:nvCxnSpPr>
        <p:spPr>
          <a:xfrm>
            <a:off x="1928813" y="5286375"/>
            <a:ext cx="1071562" cy="1588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FDD098F8-EB2B-4F95-A0FC-50C84C612D66}"/>
              </a:ext>
            </a:extLst>
          </p:cNvPr>
          <p:cNvCxnSpPr/>
          <p:nvPr/>
        </p:nvCxnSpPr>
        <p:spPr>
          <a:xfrm flipV="1">
            <a:off x="3000375" y="4643438"/>
            <a:ext cx="1500188" cy="642937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F662620B-7F15-471A-ABD6-B803C7578819}"/>
              </a:ext>
            </a:extLst>
          </p:cNvPr>
          <p:cNvCxnSpPr/>
          <p:nvPr/>
        </p:nvCxnSpPr>
        <p:spPr>
          <a:xfrm rot="16200000" flipV="1">
            <a:off x="3929063" y="4071938"/>
            <a:ext cx="1000125" cy="142875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B47042F9-6691-4CB8-9D75-FE229D0CDFA5}"/>
              </a:ext>
            </a:extLst>
          </p:cNvPr>
          <p:cNvCxnSpPr/>
          <p:nvPr/>
        </p:nvCxnSpPr>
        <p:spPr>
          <a:xfrm rot="10800000" flipV="1">
            <a:off x="2786063" y="3643313"/>
            <a:ext cx="1571625" cy="1000125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F25EE5C-F6AF-4D98-9089-6441F951D56F}"/>
              </a:ext>
            </a:extLst>
          </p:cNvPr>
          <p:cNvSpPr txBox="1"/>
          <p:nvPr/>
        </p:nvSpPr>
        <p:spPr>
          <a:xfrm>
            <a:off x="5214910" y="1285860"/>
            <a:ext cx="3929090" cy="1631216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Успеем ли мы пройти данный маршрут за</a:t>
            </a:r>
          </a:p>
          <a:p>
            <a:pPr algn="ctr" eaLnBrk="0" hangingPunct="0">
              <a:defRPr/>
            </a:pPr>
            <a:r>
              <a:rPr lang="ru-RU" sz="24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1 час при средней скорости  5 км/ч?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7ACF4F-8768-4613-8C9A-BD1DCC628678}"/>
              </a:ext>
            </a:extLst>
          </p:cNvPr>
          <p:cNvSpPr txBox="1"/>
          <p:nvPr/>
        </p:nvSpPr>
        <p:spPr>
          <a:xfrm>
            <a:off x="5214910" y="3103126"/>
            <a:ext cx="3929090" cy="3754874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Длина маршрута:</a:t>
            </a:r>
          </a:p>
          <a:p>
            <a:pPr algn="ctr" eaLnBrk="0" hangingPunct="0">
              <a:defRPr/>
            </a:pPr>
            <a:r>
              <a:rPr lang="ru-RU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(2,2 + 3,3 + 2,2  + 4) см =</a:t>
            </a:r>
          </a:p>
          <a:p>
            <a:pPr algn="ctr" eaLnBrk="0" hangingPunct="0">
              <a:defRPr/>
            </a:pPr>
            <a:r>
              <a:rPr lang="ru-RU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11,7 см </a:t>
            </a:r>
            <a:r>
              <a:rPr lang="ru-RU" sz="2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</a:t>
            </a:r>
            <a:r>
              <a:rPr lang="ru-RU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250 м = 2 925 м </a:t>
            </a:r>
          </a:p>
          <a:p>
            <a:pPr algn="ctr" eaLnBrk="0" hangingPunct="0">
              <a:defRPr/>
            </a:pPr>
            <a:r>
              <a:rPr lang="ru-RU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около 3 км</a:t>
            </a:r>
          </a:p>
          <a:p>
            <a:pPr algn="ctr" eaLnBrk="0" hangingPunct="0">
              <a:defRPr/>
            </a:pPr>
            <a:r>
              <a: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</a:t>
            </a:r>
            <a:r>
              <a:rPr lang="ru-RU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(время)</a:t>
            </a:r>
            <a:r>
              <a: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= s (</a:t>
            </a:r>
            <a:r>
              <a:rPr lang="ru-RU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путь) : </a:t>
            </a:r>
          </a:p>
          <a:p>
            <a:pPr algn="ctr" eaLnBrk="0" hangingPunct="0">
              <a:defRPr/>
            </a:pPr>
            <a:r>
              <a: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 </a:t>
            </a:r>
            <a:r>
              <a:rPr lang="ru-RU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(скорость) </a:t>
            </a:r>
            <a:r>
              <a: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=</a:t>
            </a:r>
            <a:r>
              <a:rPr lang="ru-RU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600" dirty="0">
                <a:ln w="18415" cmpd="sng">
                  <a:solidFill>
                    <a:srgbClr val="FF9900"/>
                  </a:solidFill>
                  <a:prstDash val="solid"/>
                </a:ln>
                <a:solidFill>
                  <a:srgbClr val="FF99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</a:t>
            </a:r>
            <a:r>
              <a:rPr lang="en-US" sz="2600" dirty="0">
                <a:ln w="18415" cmpd="sng">
                  <a:solidFill>
                    <a:srgbClr val="FF9900"/>
                  </a:solidFill>
                  <a:prstDash val="solid"/>
                </a:ln>
                <a:solidFill>
                  <a:srgbClr val="FF99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/</a:t>
            </a:r>
            <a:r>
              <a:rPr lang="ru-RU" sz="2600" dirty="0">
                <a:ln w="18415" cmpd="sng">
                  <a:solidFill>
                    <a:srgbClr val="FF9900"/>
                  </a:solidFill>
                  <a:prstDash val="solid"/>
                </a:ln>
                <a:solidFill>
                  <a:srgbClr val="FF99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 ч</a:t>
            </a:r>
            <a:r>
              <a: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endParaRPr lang="ru-RU" sz="2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 eaLnBrk="0" hangingPunct="0">
              <a:defRPr/>
            </a:pPr>
            <a:endParaRPr lang="ru-RU" sz="28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6" name="Picture 1" descr="http://www.gifpark.ru/Gifs/PEOPLE/M/WACKY.gif">
            <a:extLst>
              <a:ext uri="{FF2B5EF4-FFF2-40B4-BE49-F238E27FC236}">
                <a16:creationId xmlns:a16="http://schemas.microsoft.com/office/drawing/2014/main" id="{52CFDBE8-1E4A-4D4F-9B29-BD88D44956D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500" y="1285875"/>
            <a:ext cx="136207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CFB9EF4B-C1E4-47EF-AB73-F845CC389073}"/>
              </a:ext>
            </a:extLst>
          </p:cNvPr>
          <p:cNvSpPr txBox="1"/>
          <p:nvPr/>
        </p:nvSpPr>
        <p:spPr>
          <a:xfrm>
            <a:off x="1928794" y="1500174"/>
            <a:ext cx="1928826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Успеем!!!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F3A45BA-5256-4A16-8A2F-4BA3C6B49DED}"/>
              </a:ext>
            </a:extLst>
          </p:cNvPr>
          <p:cNvSpPr txBox="1"/>
          <p:nvPr/>
        </p:nvSpPr>
        <p:spPr>
          <a:xfrm>
            <a:off x="1857356" y="214290"/>
            <a:ext cx="5786478" cy="954107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Выполним задания  по физической карте России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D2D30E-DD26-40EE-853A-951600221AE8}"/>
              </a:ext>
            </a:extLst>
          </p:cNvPr>
          <p:cNvSpPr txBox="1"/>
          <p:nvPr/>
        </p:nvSpPr>
        <p:spPr>
          <a:xfrm>
            <a:off x="304800" y="1752600"/>
            <a:ext cx="4429156" cy="1384995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Определите </a:t>
            </a: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расстояние между Москвой  и Краснодаром</a:t>
            </a:r>
            <a:endParaRPr lang="ru-RU" sz="28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Скругленная прямоугольная выноска 3">
            <a:extLst>
              <a:ext uri="{FF2B5EF4-FFF2-40B4-BE49-F238E27FC236}">
                <a16:creationId xmlns:a16="http://schemas.microsoft.com/office/drawing/2014/main" id="{06344A9A-4514-454F-AAC3-0A5FE57D1341}"/>
              </a:ext>
            </a:extLst>
          </p:cNvPr>
          <p:cNvSpPr/>
          <p:nvPr/>
        </p:nvSpPr>
        <p:spPr>
          <a:xfrm>
            <a:off x="6172200" y="3124200"/>
            <a:ext cx="2643206" cy="428628"/>
          </a:xfrm>
          <a:prstGeom prst="wedgeRoundRectCallou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проверка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543A8A-9CFA-4822-91EC-0456FF16F341}"/>
              </a:ext>
            </a:extLst>
          </p:cNvPr>
          <p:cNvSpPr txBox="1"/>
          <p:nvPr/>
        </p:nvSpPr>
        <p:spPr>
          <a:xfrm>
            <a:off x="5105400" y="2057400"/>
            <a:ext cx="3500462" cy="954107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6 см </a:t>
            </a:r>
            <a:r>
              <a:rPr lang="ru-RU" sz="2800" i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</a:t>
            </a:r>
            <a:r>
              <a:rPr lang="ru-RU" sz="28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200 км</a:t>
            </a:r>
          </a:p>
          <a:p>
            <a:pPr algn="ctr" eaLnBrk="0" hangingPunct="0">
              <a:defRPr/>
            </a:pPr>
            <a:r>
              <a:rPr lang="ru-RU" sz="28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= 1 200 км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6F639C-D596-456C-827C-CADFE1CDB18B}"/>
              </a:ext>
            </a:extLst>
          </p:cNvPr>
          <p:cNvSpPr txBox="1"/>
          <p:nvPr/>
        </p:nvSpPr>
        <p:spPr>
          <a:xfrm>
            <a:off x="304800" y="3962400"/>
            <a:ext cx="4429156" cy="2246769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Определите </a:t>
            </a: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приблизительно протяженность Кавказских гор с запада на восток</a:t>
            </a:r>
            <a:endParaRPr lang="ru-RU" sz="28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Скругленная прямоугольная выноска 8">
            <a:extLst>
              <a:ext uri="{FF2B5EF4-FFF2-40B4-BE49-F238E27FC236}">
                <a16:creationId xmlns:a16="http://schemas.microsoft.com/office/drawing/2014/main" id="{A5E34663-5EA6-40CC-AC9B-7DBEE0FE27D1}"/>
              </a:ext>
            </a:extLst>
          </p:cNvPr>
          <p:cNvSpPr/>
          <p:nvPr/>
        </p:nvSpPr>
        <p:spPr>
          <a:xfrm>
            <a:off x="6172200" y="3886200"/>
            <a:ext cx="2643206" cy="428628"/>
          </a:xfrm>
          <a:prstGeom prst="wedgeRoundRectCallou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проверка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C2E721-DAB9-4454-B81E-5150539DB161}"/>
              </a:ext>
            </a:extLst>
          </p:cNvPr>
          <p:cNvSpPr txBox="1"/>
          <p:nvPr/>
        </p:nvSpPr>
        <p:spPr>
          <a:xfrm>
            <a:off x="5181600" y="4495800"/>
            <a:ext cx="3500462" cy="954107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5 см </a:t>
            </a:r>
            <a:r>
              <a:rPr lang="ru-RU" sz="2800" i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</a:t>
            </a:r>
            <a:r>
              <a:rPr lang="ru-RU" sz="28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200 км</a:t>
            </a:r>
          </a:p>
          <a:p>
            <a:pPr algn="ctr" eaLnBrk="0" hangingPunct="0">
              <a:defRPr/>
            </a:pPr>
            <a:r>
              <a:rPr lang="ru-RU" sz="28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= 1 000 км </a:t>
            </a:r>
          </a:p>
        </p:txBody>
      </p:sp>
      <p:pic>
        <p:nvPicPr>
          <p:cNvPr id="5129" name="Picture 10" descr="09">
            <a:extLst>
              <a:ext uri="{FF2B5EF4-FFF2-40B4-BE49-F238E27FC236}">
                <a16:creationId xmlns:a16="http://schemas.microsoft.com/office/drawing/2014/main" id="{DF349FE1-D8A9-4227-ABD5-F1FB08171CF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91400" y="5105400"/>
            <a:ext cx="1584325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 nodeType="clickPar">
                      <p:stCondLst>
                        <p:cond delay="0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B08A6B4B-C1C9-451E-90C7-7A2782FF0D56}"/>
              </a:ext>
            </a:extLst>
          </p:cNvPr>
          <p:cNvSpPr/>
          <p:nvPr/>
        </p:nvSpPr>
        <p:spPr>
          <a:xfrm>
            <a:off x="2357438" y="2000250"/>
            <a:ext cx="4929187" cy="43576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grpSp>
        <p:nvGrpSpPr>
          <p:cNvPr id="6147" name="Группа 61">
            <a:extLst>
              <a:ext uri="{FF2B5EF4-FFF2-40B4-BE49-F238E27FC236}">
                <a16:creationId xmlns:a16="http://schemas.microsoft.com/office/drawing/2014/main" id="{0077AC4F-FFBD-49CD-8C1F-960D61F8E285}"/>
              </a:ext>
            </a:extLst>
          </p:cNvPr>
          <p:cNvGrpSpPr>
            <a:grpSpLocks/>
          </p:cNvGrpSpPr>
          <p:nvPr/>
        </p:nvGrpSpPr>
        <p:grpSpPr bwMode="auto">
          <a:xfrm>
            <a:off x="2357438" y="1928813"/>
            <a:ext cx="4929187" cy="4429125"/>
            <a:chOff x="4643438" y="600075"/>
            <a:chExt cx="3894137" cy="3533776"/>
          </a:xfrm>
        </p:grpSpPr>
        <p:sp>
          <p:nvSpPr>
            <p:cNvPr id="6154" name="Line 5">
              <a:extLst>
                <a:ext uri="{FF2B5EF4-FFF2-40B4-BE49-F238E27FC236}">
                  <a16:creationId xmlns:a16="http://schemas.microsoft.com/office/drawing/2014/main" id="{F3745DB7-A3D4-47B1-9199-E5A366C7B7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8200" y="668338"/>
              <a:ext cx="3889375" cy="0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5" name="Line 6">
              <a:extLst>
                <a:ext uri="{FF2B5EF4-FFF2-40B4-BE49-F238E27FC236}">
                  <a16:creationId xmlns:a16="http://schemas.microsoft.com/office/drawing/2014/main" id="{02AECF22-4A23-44C5-9412-0E3D2CD2C2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8200" y="4133850"/>
              <a:ext cx="3889375" cy="0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6" name="Line 7">
              <a:extLst>
                <a:ext uri="{FF2B5EF4-FFF2-40B4-BE49-F238E27FC236}">
                  <a16:creationId xmlns:a16="http://schemas.microsoft.com/office/drawing/2014/main" id="{253C201D-4DC8-40D9-8F02-D3C4999A44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37575" y="668338"/>
              <a:ext cx="0" cy="3465513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7" name="Line 8">
              <a:extLst>
                <a:ext uri="{FF2B5EF4-FFF2-40B4-BE49-F238E27FC236}">
                  <a16:creationId xmlns:a16="http://schemas.microsoft.com/office/drawing/2014/main" id="{36D3C230-B421-4BDF-AAC1-26C1D95040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8200" y="1052513"/>
              <a:ext cx="3889375" cy="0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8" name="Line 9">
              <a:extLst>
                <a:ext uri="{FF2B5EF4-FFF2-40B4-BE49-F238E27FC236}">
                  <a16:creationId xmlns:a16="http://schemas.microsoft.com/office/drawing/2014/main" id="{1AF4EE75-727C-4716-A6BC-1FEFF5BF8C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38725" y="668338"/>
              <a:ext cx="0" cy="3465513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9" name="Line 10">
              <a:extLst>
                <a:ext uri="{FF2B5EF4-FFF2-40B4-BE49-F238E27FC236}">
                  <a16:creationId xmlns:a16="http://schemas.microsoft.com/office/drawing/2014/main" id="{DF8C62F4-D305-4C13-966C-44A687778E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26075" y="668338"/>
              <a:ext cx="0" cy="3465513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0" name="Line 11">
              <a:extLst>
                <a:ext uri="{FF2B5EF4-FFF2-40B4-BE49-F238E27FC236}">
                  <a16:creationId xmlns:a16="http://schemas.microsoft.com/office/drawing/2014/main" id="{988C67C9-EE03-4052-854A-38949EAAB0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16600" y="668338"/>
              <a:ext cx="0" cy="3465513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1" name="Line 12">
              <a:extLst>
                <a:ext uri="{FF2B5EF4-FFF2-40B4-BE49-F238E27FC236}">
                  <a16:creationId xmlns:a16="http://schemas.microsoft.com/office/drawing/2014/main" id="{3E1E75C7-759F-4999-B250-A20786FAC6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03950" y="668338"/>
              <a:ext cx="0" cy="3465513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2" name="Line 13">
              <a:extLst>
                <a:ext uri="{FF2B5EF4-FFF2-40B4-BE49-F238E27FC236}">
                  <a16:creationId xmlns:a16="http://schemas.microsoft.com/office/drawing/2014/main" id="{FD1319C6-F676-4C9E-A196-B3440D4009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81825" y="668338"/>
              <a:ext cx="0" cy="3465513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3" name="Line 14">
              <a:extLst>
                <a:ext uri="{FF2B5EF4-FFF2-40B4-BE49-F238E27FC236}">
                  <a16:creationId xmlns:a16="http://schemas.microsoft.com/office/drawing/2014/main" id="{69D8D077-1E43-449B-95D3-22A3E09C4D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72350" y="668338"/>
              <a:ext cx="0" cy="3465513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4" name="Line 15">
              <a:extLst>
                <a:ext uri="{FF2B5EF4-FFF2-40B4-BE49-F238E27FC236}">
                  <a16:creationId xmlns:a16="http://schemas.microsoft.com/office/drawing/2014/main" id="{6723BDD0-2B83-4421-B2BF-D060897600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59700" y="668338"/>
              <a:ext cx="0" cy="3465513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5" name="Line 16">
              <a:extLst>
                <a:ext uri="{FF2B5EF4-FFF2-40B4-BE49-F238E27FC236}">
                  <a16:creationId xmlns:a16="http://schemas.microsoft.com/office/drawing/2014/main" id="{41F96041-04FA-4601-BAE7-7A24E683BA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50225" y="668338"/>
              <a:ext cx="0" cy="3465513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6" name="Line 17">
              <a:extLst>
                <a:ext uri="{FF2B5EF4-FFF2-40B4-BE49-F238E27FC236}">
                  <a16:creationId xmlns:a16="http://schemas.microsoft.com/office/drawing/2014/main" id="{8F49384D-FBED-44CC-B8F1-56C1EE5182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8200" y="1438275"/>
              <a:ext cx="3889375" cy="0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7" name="Line 18">
              <a:extLst>
                <a:ext uri="{FF2B5EF4-FFF2-40B4-BE49-F238E27FC236}">
                  <a16:creationId xmlns:a16="http://schemas.microsoft.com/office/drawing/2014/main" id="{F7556131-F6B7-4F1F-8D5C-05970459B2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8200" y="1822450"/>
              <a:ext cx="3889375" cy="0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8" name="Line 19">
              <a:extLst>
                <a:ext uri="{FF2B5EF4-FFF2-40B4-BE49-F238E27FC236}">
                  <a16:creationId xmlns:a16="http://schemas.microsoft.com/office/drawing/2014/main" id="{80FE07B2-F92B-49C3-B509-38BD860501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8200" y="2208213"/>
              <a:ext cx="3889375" cy="0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9" name="Line 20">
              <a:extLst>
                <a:ext uri="{FF2B5EF4-FFF2-40B4-BE49-F238E27FC236}">
                  <a16:creationId xmlns:a16="http://schemas.microsoft.com/office/drawing/2014/main" id="{1D9A596B-EA7F-4D45-8A94-BA4D0E18C5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8200" y="2593975"/>
              <a:ext cx="3889375" cy="0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0" name="Line 21">
              <a:extLst>
                <a:ext uri="{FF2B5EF4-FFF2-40B4-BE49-F238E27FC236}">
                  <a16:creationId xmlns:a16="http://schemas.microsoft.com/office/drawing/2014/main" id="{C520DD90-AF7A-41D1-AE45-D3FDE56082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8200" y="3363913"/>
              <a:ext cx="3889375" cy="0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1" name="Line 22">
              <a:extLst>
                <a:ext uri="{FF2B5EF4-FFF2-40B4-BE49-F238E27FC236}">
                  <a16:creationId xmlns:a16="http://schemas.microsoft.com/office/drawing/2014/main" id="{327E315A-5461-41A9-B229-21DAE19B8A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8200" y="3749675"/>
              <a:ext cx="3889375" cy="0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2" name="Line 24">
              <a:extLst>
                <a:ext uri="{FF2B5EF4-FFF2-40B4-BE49-F238E27FC236}">
                  <a16:creationId xmlns:a16="http://schemas.microsoft.com/office/drawing/2014/main" id="{3CCDFD06-554B-4EF9-A39D-7B63443976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48200" y="600075"/>
              <a:ext cx="0" cy="3529013"/>
            </a:xfrm>
            <a:prstGeom prst="line">
              <a:avLst/>
            </a:prstGeom>
            <a:noFill/>
            <a:ln w="19050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3" name="Line 5">
              <a:extLst>
                <a:ext uri="{FF2B5EF4-FFF2-40B4-BE49-F238E27FC236}">
                  <a16:creationId xmlns:a16="http://schemas.microsoft.com/office/drawing/2014/main" id="{2A077C9D-C708-43D6-BFB0-56A8ABC655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3438" y="3000372"/>
              <a:ext cx="3889375" cy="0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4" name="Line 12">
              <a:extLst>
                <a:ext uri="{FF2B5EF4-FFF2-40B4-BE49-F238E27FC236}">
                  <a16:creationId xmlns:a16="http://schemas.microsoft.com/office/drawing/2014/main" id="{FBD590B2-8D1E-4BC2-A702-12BAB266FD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72264" y="642918"/>
              <a:ext cx="0" cy="3465513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C98BA4CD-56EB-4DC1-8CD5-56C6F0A3D096}"/>
              </a:ext>
            </a:extLst>
          </p:cNvPr>
          <p:cNvSpPr txBox="1"/>
          <p:nvPr/>
        </p:nvSpPr>
        <p:spPr>
          <a:xfrm>
            <a:off x="500002" y="0"/>
            <a:ext cx="8643998" cy="1384995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Из точки  А вы прошли направо 600 м, затем еще раз повернули направо  и прошли  400 м. Начертите  ваш маршрут с помощью масштаба в 1 см – 100 м</a:t>
            </a:r>
          </a:p>
        </p:txBody>
      </p:sp>
      <p:sp>
        <p:nvSpPr>
          <p:cNvPr id="6149" name="TextBox 65">
            <a:extLst>
              <a:ext uri="{FF2B5EF4-FFF2-40B4-BE49-F238E27FC236}">
                <a16:creationId xmlns:a16="http://schemas.microsoft.com/office/drawing/2014/main" id="{F475BFB6-195D-4E1E-B6F3-4CA8A57EF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063" y="2500313"/>
            <a:ext cx="285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3200" b="1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65" name="Овал 64">
            <a:extLst>
              <a:ext uri="{FF2B5EF4-FFF2-40B4-BE49-F238E27FC236}">
                <a16:creationId xmlns:a16="http://schemas.microsoft.com/office/drawing/2014/main" id="{7119A5A0-7B1D-4AD6-AD66-BBBB8A11F2A1}"/>
              </a:ext>
            </a:extLst>
          </p:cNvPr>
          <p:cNvSpPr/>
          <p:nvPr/>
        </p:nvSpPr>
        <p:spPr>
          <a:xfrm>
            <a:off x="3286116" y="2928934"/>
            <a:ext cx="142876" cy="14287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sp>
        <p:nvSpPr>
          <p:cNvPr id="83" name="Скругленная прямоугольная выноска 8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95798A6-9AFC-4B4A-BD03-67184118F0C8}"/>
              </a:ext>
            </a:extLst>
          </p:cNvPr>
          <p:cNvSpPr/>
          <p:nvPr/>
        </p:nvSpPr>
        <p:spPr>
          <a:xfrm>
            <a:off x="3714744" y="6286520"/>
            <a:ext cx="2643206" cy="428628"/>
          </a:xfrm>
          <a:prstGeom prst="wedgeRoundRectCallou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noFill/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проверка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37BD3778-7131-41E8-86CA-C25C1892F36A}"/>
              </a:ext>
            </a:extLst>
          </p:cNvPr>
          <p:cNvSpPr/>
          <p:nvPr/>
        </p:nvSpPr>
        <p:spPr>
          <a:xfrm>
            <a:off x="2357438" y="2000250"/>
            <a:ext cx="4929187" cy="43576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grpSp>
        <p:nvGrpSpPr>
          <p:cNvPr id="7171" name="Группа 61">
            <a:extLst>
              <a:ext uri="{FF2B5EF4-FFF2-40B4-BE49-F238E27FC236}">
                <a16:creationId xmlns:a16="http://schemas.microsoft.com/office/drawing/2014/main" id="{6D52F1ED-7BF9-42BB-A596-F77FEDB5F250}"/>
              </a:ext>
            </a:extLst>
          </p:cNvPr>
          <p:cNvGrpSpPr>
            <a:grpSpLocks/>
          </p:cNvGrpSpPr>
          <p:nvPr/>
        </p:nvGrpSpPr>
        <p:grpSpPr bwMode="auto">
          <a:xfrm>
            <a:off x="2357438" y="1928813"/>
            <a:ext cx="4929187" cy="4429125"/>
            <a:chOff x="4643438" y="600075"/>
            <a:chExt cx="3894137" cy="3533776"/>
          </a:xfrm>
        </p:grpSpPr>
        <p:sp>
          <p:nvSpPr>
            <p:cNvPr id="7184" name="Line 5">
              <a:extLst>
                <a:ext uri="{FF2B5EF4-FFF2-40B4-BE49-F238E27FC236}">
                  <a16:creationId xmlns:a16="http://schemas.microsoft.com/office/drawing/2014/main" id="{96CB27F2-A236-48A7-B6F1-34C52DE133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8200" y="668338"/>
              <a:ext cx="3889375" cy="0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5" name="Line 6">
              <a:extLst>
                <a:ext uri="{FF2B5EF4-FFF2-40B4-BE49-F238E27FC236}">
                  <a16:creationId xmlns:a16="http://schemas.microsoft.com/office/drawing/2014/main" id="{7E922893-4F1C-4DC7-8AA9-3208D0F0DF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8200" y="4133850"/>
              <a:ext cx="3889375" cy="0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6" name="Line 7">
              <a:extLst>
                <a:ext uri="{FF2B5EF4-FFF2-40B4-BE49-F238E27FC236}">
                  <a16:creationId xmlns:a16="http://schemas.microsoft.com/office/drawing/2014/main" id="{68C0D7DB-B7DF-4D5B-BFB9-4307E0124D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37575" y="668338"/>
              <a:ext cx="0" cy="3465513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7" name="Line 8">
              <a:extLst>
                <a:ext uri="{FF2B5EF4-FFF2-40B4-BE49-F238E27FC236}">
                  <a16:creationId xmlns:a16="http://schemas.microsoft.com/office/drawing/2014/main" id="{B69CD374-2E39-4502-93B4-61F1C90BBE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8200" y="1052513"/>
              <a:ext cx="3889375" cy="0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8" name="Line 9">
              <a:extLst>
                <a:ext uri="{FF2B5EF4-FFF2-40B4-BE49-F238E27FC236}">
                  <a16:creationId xmlns:a16="http://schemas.microsoft.com/office/drawing/2014/main" id="{30ADC1BD-5C72-4E24-A2D9-759BD5E3D3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38725" y="668338"/>
              <a:ext cx="0" cy="3465513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9" name="Line 10">
              <a:extLst>
                <a:ext uri="{FF2B5EF4-FFF2-40B4-BE49-F238E27FC236}">
                  <a16:creationId xmlns:a16="http://schemas.microsoft.com/office/drawing/2014/main" id="{F706CBE3-5508-4797-AF67-044BD20FE7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26075" y="668338"/>
              <a:ext cx="0" cy="3465513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0" name="Line 11">
              <a:extLst>
                <a:ext uri="{FF2B5EF4-FFF2-40B4-BE49-F238E27FC236}">
                  <a16:creationId xmlns:a16="http://schemas.microsoft.com/office/drawing/2014/main" id="{3F97B640-CCA3-4C20-8A6F-2367E2DDF3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16600" y="668338"/>
              <a:ext cx="0" cy="3465513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1" name="Line 12">
              <a:extLst>
                <a:ext uri="{FF2B5EF4-FFF2-40B4-BE49-F238E27FC236}">
                  <a16:creationId xmlns:a16="http://schemas.microsoft.com/office/drawing/2014/main" id="{24D41018-DB14-4FFD-A8AA-999716AE74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03950" y="668338"/>
              <a:ext cx="0" cy="3465513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2" name="Line 13">
              <a:extLst>
                <a:ext uri="{FF2B5EF4-FFF2-40B4-BE49-F238E27FC236}">
                  <a16:creationId xmlns:a16="http://schemas.microsoft.com/office/drawing/2014/main" id="{05838C2A-BA29-4CB3-B1D4-BD6144BCF3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81825" y="668338"/>
              <a:ext cx="0" cy="3465513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3" name="Line 14">
              <a:extLst>
                <a:ext uri="{FF2B5EF4-FFF2-40B4-BE49-F238E27FC236}">
                  <a16:creationId xmlns:a16="http://schemas.microsoft.com/office/drawing/2014/main" id="{2CA722C6-C3E0-4893-B8D5-4B7A81B769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72350" y="668338"/>
              <a:ext cx="0" cy="3465513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4" name="Line 15">
              <a:extLst>
                <a:ext uri="{FF2B5EF4-FFF2-40B4-BE49-F238E27FC236}">
                  <a16:creationId xmlns:a16="http://schemas.microsoft.com/office/drawing/2014/main" id="{1A1AA6B2-7DFE-4B15-9E1C-60E409442A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59700" y="668338"/>
              <a:ext cx="0" cy="3465513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5" name="Line 16">
              <a:extLst>
                <a:ext uri="{FF2B5EF4-FFF2-40B4-BE49-F238E27FC236}">
                  <a16:creationId xmlns:a16="http://schemas.microsoft.com/office/drawing/2014/main" id="{E0396A4D-78EA-4733-ACAD-211A576404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50225" y="668338"/>
              <a:ext cx="0" cy="3465513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6" name="Line 17">
              <a:extLst>
                <a:ext uri="{FF2B5EF4-FFF2-40B4-BE49-F238E27FC236}">
                  <a16:creationId xmlns:a16="http://schemas.microsoft.com/office/drawing/2014/main" id="{8DBB3564-F4DE-4787-819B-7BDF192F91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8200" y="1438275"/>
              <a:ext cx="3889375" cy="0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7" name="Line 18">
              <a:extLst>
                <a:ext uri="{FF2B5EF4-FFF2-40B4-BE49-F238E27FC236}">
                  <a16:creationId xmlns:a16="http://schemas.microsoft.com/office/drawing/2014/main" id="{4823E7BB-7B0F-456D-BFE7-8F89D2634C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8200" y="1822450"/>
              <a:ext cx="3889375" cy="0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8" name="Line 19">
              <a:extLst>
                <a:ext uri="{FF2B5EF4-FFF2-40B4-BE49-F238E27FC236}">
                  <a16:creationId xmlns:a16="http://schemas.microsoft.com/office/drawing/2014/main" id="{65BAE9FA-772A-4C7D-B98D-567DC599DE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8200" y="2208213"/>
              <a:ext cx="3889375" cy="0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9" name="Line 20">
              <a:extLst>
                <a:ext uri="{FF2B5EF4-FFF2-40B4-BE49-F238E27FC236}">
                  <a16:creationId xmlns:a16="http://schemas.microsoft.com/office/drawing/2014/main" id="{0FA72118-C23B-41DF-B83B-51925C2C0F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8200" y="2593975"/>
              <a:ext cx="3889375" cy="0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00" name="Line 21">
              <a:extLst>
                <a:ext uri="{FF2B5EF4-FFF2-40B4-BE49-F238E27FC236}">
                  <a16:creationId xmlns:a16="http://schemas.microsoft.com/office/drawing/2014/main" id="{61D8DB37-23C6-4E43-B805-7BCB9B6BFA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8200" y="3363913"/>
              <a:ext cx="3889375" cy="0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01" name="Line 22">
              <a:extLst>
                <a:ext uri="{FF2B5EF4-FFF2-40B4-BE49-F238E27FC236}">
                  <a16:creationId xmlns:a16="http://schemas.microsoft.com/office/drawing/2014/main" id="{A4DD9BD1-F69E-4097-A93E-C467EEE41B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8200" y="3749675"/>
              <a:ext cx="3889375" cy="0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02" name="Line 24">
              <a:extLst>
                <a:ext uri="{FF2B5EF4-FFF2-40B4-BE49-F238E27FC236}">
                  <a16:creationId xmlns:a16="http://schemas.microsoft.com/office/drawing/2014/main" id="{53CB577F-70C4-474D-BFEF-FEA11946CC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48200" y="600075"/>
              <a:ext cx="0" cy="3529013"/>
            </a:xfrm>
            <a:prstGeom prst="line">
              <a:avLst/>
            </a:prstGeom>
            <a:noFill/>
            <a:ln w="19050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03" name="Line 5">
              <a:extLst>
                <a:ext uri="{FF2B5EF4-FFF2-40B4-BE49-F238E27FC236}">
                  <a16:creationId xmlns:a16="http://schemas.microsoft.com/office/drawing/2014/main" id="{879BEF6A-1DCE-43C4-B061-80F93FA534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3438" y="3000372"/>
              <a:ext cx="3889375" cy="0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04" name="Line 12">
              <a:extLst>
                <a:ext uri="{FF2B5EF4-FFF2-40B4-BE49-F238E27FC236}">
                  <a16:creationId xmlns:a16="http://schemas.microsoft.com/office/drawing/2014/main" id="{BB2F3867-5A26-4616-81A7-D44BC454B1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72264" y="642918"/>
              <a:ext cx="0" cy="3465513"/>
            </a:xfrm>
            <a:prstGeom prst="line">
              <a:avLst/>
            </a:prstGeom>
            <a:noFill/>
            <a:ln w="1905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995B5CB7-AA7F-47B4-A2BE-CF94A8F9386D}"/>
              </a:ext>
            </a:extLst>
          </p:cNvPr>
          <p:cNvSpPr txBox="1"/>
          <p:nvPr/>
        </p:nvSpPr>
        <p:spPr>
          <a:xfrm>
            <a:off x="500002" y="0"/>
            <a:ext cx="8643998" cy="1384995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glow" dir="tl">
              <a:rot lat="0" lon="0" rev="5400000"/>
            </a:lightRig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Из точки  А вы прошли направо 600 м, затем еще раз повернули направо  и прошли  400 м. Начертите  ваш маршрут с помощью масштаба в 1 см – 100 м</a:t>
            </a:r>
          </a:p>
        </p:txBody>
      </p:sp>
      <p:sp>
        <p:nvSpPr>
          <p:cNvPr id="7173" name="TextBox 65">
            <a:extLst>
              <a:ext uri="{FF2B5EF4-FFF2-40B4-BE49-F238E27FC236}">
                <a16:creationId xmlns:a16="http://schemas.microsoft.com/office/drawing/2014/main" id="{7BC4F581-DE40-4FA7-817F-F3EE1BECE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063" y="2500313"/>
            <a:ext cx="285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3200" b="1">
                <a:solidFill>
                  <a:srgbClr val="FF0000"/>
                </a:solidFill>
              </a:rPr>
              <a:t>А</a:t>
            </a:r>
          </a:p>
        </p:txBody>
      </p:sp>
      <p:cxnSp>
        <p:nvCxnSpPr>
          <p:cNvPr id="70" name="Прямая соединительная линия 69">
            <a:extLst>
              <a:ext uri="{FF2B5EF4-FFF2-40B4-BE49-F238E27FC236}">
                <a16:creationId xmlns:a16="http://schemas.microsoft.com/office/drawing/2014/main" id="{C196A3C5-08E1-4B52-B0B2-18911FA9AEF3}"/>
              </a:ext>
            </a:extLst>
          </p:cNvPr>
          <p:cNvCxnSpPr/>
          <p:nvPr/>
        </p:nvCxnSpPr>
        <p:spPr>
          <a:xfrm rot="16200000" flipH="1">
            <a:off x="4822826" y="1535112"/>
            <a:ext cx="0" cy="29305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>
            <a:extLst>
              <a:ext uri="{FF2B5EF4-FFF2-40B4-BE49-F238E27FC236}">
                <a16:creationId xmlns:a16="http://schemas.microsoft.com/office/drawing/2014/main" id="{427BFCC6-8A63-4A29-B1C5-4A6F057C8173}"/>
              </a:ext>
            </a:extLst>
          </p:cNvPr>
          <p:cNvCxnSpPr/>
          <p:nvPr/>
        </p:nvCxnSpPr>
        <p:spPr>
          <a:xfrm rot="5400000" flipH="1" flipV="1">
            <a:off x="5322094" y="3964781"/>
            <a:ext cx="19304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Овал 78">
            <a:extLst>
              <a:ext uri="{FF2B5EF4-FFF2-40B4-BE49-F238E27FC236}">
                <a16:creationId xmlns:a16="http://schemas.microsoft.com/office/drawing/2014/main" id="{FAC05DD8-08E1-42C0-8A73-4B1F20588139}"/>
              </a:ext>
            </a:extLst>
          </p:cNvPr>
          <p:cNvSpPr/>
          <p:nvPr/>
        </p:nvSpPr>
        <p:spPr>
          <a:xfrm>
            <a:off x="6215074" y="4857760"/>
            <a:ext cx="142876" cy="14287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pic>
        <p:nvPicPr>
          <p:cNvPr id="1026" name="Picture 2" descr="D:\Все для презентаций\Анимашки\Kartinki i animacii\Коллекция картинок1\j0356784.gif">
            <a:extLst>
              <a:ext uri="{FF2B5EF4-FFF2-40B4-BE49-F238E27FC236}">
                <a16:creationId xmlns:a16="http://schemas.microsoft.com/office/drawing/2014/main" id="{4394B861-D869-4BA3-8C0B-6427D5E8087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500" y="1857375"/>
            <a:ext cx="10414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" name="Овал 64">
            <a:extLst>
              <a:ext uri="{FF2B5EF4-FFF2-40B4-BE49-F238E27FC236}">
                <a16:creationId xmlns:a16="http://schemas.microsoft.com/office/drawing/2014/main" id="{8A9CBA6C-8690-4860-BF6D-0F80A3D7A2BC}"/>
              </a:ext>
            </a:extLst>
          </p:cNvPr>
          <p:cNvSpPr/>
          <p:nvPr/>
        </p:nvSpPr>
        <p:spPr>
          <a:xfrm>
            <a:off x="3286116" y="2928934"/>
            <a:ext cx="142876" cy="14287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pic>
        <p:nvPicPr>
          <p:cNvPr id="82" name="Picture 2" descr="D:\Все для презентаций\Анимашки\Kartinki i animacii\Коллекция картинок1\j0356784.gif">
            <a:extLst>
              <a:ext uri="{FF2B5EF4-FFF2-40B4-BE49-F238E27FC236}">
                <a16:creationId xmlns:a16="http://schemas.microsoft.com/office/drawing/2014/main" id="{DED5BEA4-2435-42B6-AF72-E1F83784653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4648662">
            <a:off x="6348413" y="2359025"/>
            <a:ext cx="10414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489 -0.00324 L 0.32396 0.00394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00" y="30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48148E-6 L 0.00086 0.29097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50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95E27B-9D1D-49E3-9A3B-02947B3F4BB8}"/>
              </a:ext>
            </a:extLst>
          </p:cNvPr>
          <p:cNvSpPr txBox="1"/>
          <p:nvPr/>
        </p:nvSpPr>
        <p:spPr>
          <a:xfrm>
            <a:off x="228600" y="152400"/>
            <a:ext cx="8643998" cy="1384995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Ученик изобразил на чертеже расстояние 500 м в масштабе 5 см. Определите, какой численный масштаб он выбрал для выполнения задания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AB0D17-994D-4E1A-8600-B9663625B8C9}"/>
              </a:ext>
            </a:extLst>
          </p:cNvPr>
          <p:cNvSpPr txBox="1"/>
          <p:nvPr/>
        </p:nvSpPr>
        <p:spPr>
          <a:xfrm>
            <a:off x="228600" y="1676400"/>
            <a:ext cx="8643998" cy="1384995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НЕОБХОДИМО:</a:t>
            </a:r>
          </a:p>
          <a:p>
            <a:pPr marL="514350" indent="-514350" algn="ctr" eaLnBrk="0" hangingPunct="0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500 : 5 = 100.</a:t>
            </a:r>
          </a:p>
          <a:p>
            <a:pPr marL="514350" indent="-514350" algn="ctr" eaLnBrk="0" hangingPunct="0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Ответ: в 1 см 100м.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3C15EB-D413-4A1D-8F04-5D595B76264B}"/>
              </a:ext>
            </a:extLst>
          </p:cNvPr>
          <p:cNvSpPr txBox="1"/>
          <p:nvPr/>
        </p:nvSpPr>
        <p:spPr>
          <a:xfrm>
            <a:off x="152400" y="3124200"/>
            <a:ext cx="8763000" cy="1384995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Ученик изобразил на чертеже расстояние 7м в масштабе в 1см : 700 см. чему равно это расстояние на чертеже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34619C-1556-44A2-B259-A7A8440C805B}"/>
              </a:ext>
            </a:extLst>
          </p:cNvPr>
          <p:cNvSpPr txBox="1"/>
          <p:nvPr/>
        </p:nvSpPr>
        <p:spPr>
          <a:xfrm>
            <a:off x="228600" y="4572000"/>
            <a:ext cx="8643998" cy="1815882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НЕОБХОДИМО:</a:t>
            </a:r>
          </a:p>
          <a:p>
            <a:pPr marL="514350" indent="-514350" algn="ctr" eaLnBrk="0" hangingPunct="0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7м перевести в см.</a:t>
            </a:r>
          </a:p>
          <a:p>
            <a:pPr marL="514350" indent="-514350" algn="ctr" eaLnBrk="0" hangingPunct="0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700 : 700 = 1 </a:t>
            </a:r>
          </a:p>
          <a:p>
            <a:pPr marL="514350" indent="-514350" algn="ctr" eaLnBrk="0" hangingPunct="0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Ответ: в 1 см. </a:t>
            </a:r>
          </a:p>
        </p:txBody>
      </p:sp>
      <p:pic>
        <p:nvPicPr>
          <p:cNvPr id="8198" name="Picture 10" descr="09">
            <a:extLst>
              <a:ext uri="{FF2B5EF4-FFF2-40B4-BE49-F238E27FC236}">
                <a16:creationId xmlns:a16="http://schemas.microsoft.com/office/drawing/2014/main" id="{3990D7A8-696B-4C99-8279-A48CDCCDA6C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91400" y="5105400"/>
            <a:ext cx="1584325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68E5D9D-0DCB-40E7-A424-643BF1352E5D}"/>
              </a:ext>
            </a:extLst>
          </p:cNvPr>
          <p:cNvSpPr txBox="1"/>
          <p:nvPr/>
        </p:nvSpPr>
        <p:spPr>
          <a:xfrm>
            <a:off x="228600" y="304800"/>
            <a:ext cx="8643998" cy="1384995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какой масштаб крупнее?</a:t>
            </a:r>
          </a:p>
          <a:p>
            <a:pPr algn="ctr" eaLnBrk="0" hangingPunct="0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А) 1 : 20 000 или 1 : 70 000</a:t>
            </a:r>
          </a:p>
          <a:p>
            <a:pPr algn="ctr" eaLnBrk="0" hangingPunct="0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Б) в 1 см – 1 км или в 1 см -7500м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91E0FC-EFE5-4641-A5F9-31B06748315D}"/>
              </a:ext>
            </a:extLst>
          </p:cNvPr>
          <p:cNvSpPr txBox="1"/>
          <p:nvPr/>
        </p:nvSpPr>
        <p:spPr>
          <a:xfrm>
            <a:off x="228600" y="1905000"/>
            <a:ext cx="8643998" cy="1815882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Ответы:</a:t>
            </a:r>
          </a:p>
          <a:p>
            <a:pPr algn="ctr" eaLnBrk="0" hangingPunct="0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А) 200м 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&gt; </a:t>
            </a: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700м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т.к. чем меньше цифра, тем больше расстояние.</a:t>
            </a:r>
          </a:p>
          <a:p>
            <a:pPr algn="ctr" eaLnBrk="0" hangingPunct="0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Б)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7500м переводим в км = 7,5 км, </a:t>
            </a:r>
          </a:p>
          <a:p>
            <a:pPr algn="ctr" eaLnBrk="0" hangingPunct="0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1км 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&gt;</a:t>
            </a: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7км 500м</a:t>
            </a: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9220" name="Picture 10" descr="09">
            <a:extLst>
              <a:ext uri="{FF2B5EF4-FFF2-40B4-BE49-F238E27FC236}">
                <a16:creationId xmlns:a16="http://schemas.microsoft.com/office/drawing/2014/main" id="{0E051BEF-2A74-420E-B3F7-3D6F50B420D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91400" y="5105400"/>
            <a:ext cx="1584325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</TotalTime>
  <Words>382</Words>
  <Application>Microsoft Office PowerPoint</Application>
  <PresentationFormat>Экран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Владимир Марьин</cp:lastModifiedBy>
  <cp:revision>14</cp:revision>
  <cp:lastPrinted>1601-01-01T00:00:00Z</cp:lastPrinted>
  <dcterms:created xsi:type="dcterms:W3CDTF">1601-01-01T00:00:00Z</dcterms:created>
  <dcterms:modified xsi:type="dcterms:W3CDTF">2017-11-09T18:36:21Z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