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0" r:id="rId3"/>
    <p:sldId id="268" r:id="rId4"/>
    <p:sldId id="257" r:id="rId5"/>
    <p:sldId id="258" r:id="rId6"/>
    <p:sldId id="269" r:id="rId7"/>
    <p:sldId id="259" r:id="rId8"/>
    <p:sldId id="260" r:id="rId9"/>
    <p:sldId id="261" r:id="rId10"/>
    <p:sldId id="264" r:id="rId11"/>
    <p:sldId id="265" r:id="rId12"/>
    <p:sldId id="266" r:id="rId13"/>
    <p:sldId id="262" r:id="rId14"/>
    <p:sldId id="267" r:id="rId15"/>
    <p:sldId id="26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 autoAdjust="0"/>
    <p:restoredTop sz="94660"/>
  </p:normalViewPr>
  <p:slideViewPr>
    <p:cSldViewPr>
      <p:cViewPr varScale="1">
        <p:scale>
          <a:sx n="65" d="100"/>
          <a:sy n="65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72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73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7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7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7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7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7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8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8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8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8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84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5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8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8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8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8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9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9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9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9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94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95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96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97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98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99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100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101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102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103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104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10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10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10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10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10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11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11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11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1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1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116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117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118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119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120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121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122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123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24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5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26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29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13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131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9" name="Oval 132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20" name="Oval 133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21" name="Oval 134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</p:grpSp>
        </p:grpSp>
      </p:grpSp>
      <p:sp>
        <p:nvSpPr>
          <p:cNvPr id="374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74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DC05-F58E-4789-9153-420702EED4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47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E498F-BB53-496D-B262-B57308C41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07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4CEE-7707-4330-BF23-B1D4F75201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26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A8415-8930-4CFE-A021-9D39B7D4FD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58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37CFC-5440-443F-A7F3-DB1B1E0206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95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6CCDE-5484-49CD-88E0-A09C76C9CC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97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1ED2-9C71-4336-A709-59FA19B9CD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00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B959-B06C-4D0E-81F7-20132E9AE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69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2482-A55A-45B4-84C7-C0E3252CF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4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6F78-42E2-44FD-B2B8-CE310CDCC3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69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4FB6B-55AE-4934-B8AB-7194145E27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7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84" name="Freeform 24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77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7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377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7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7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7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7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7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8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8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8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8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81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73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3766" name="Oval 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67" name="Oval 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68" name="Oval 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69" name="Oval 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70" name="Oval 1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71" name="Oval 1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72" name="Oval 1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73" name="Oval 1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7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379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9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9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9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79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80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80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815" name="Oval 5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816" name="Oval 5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817" name="Oval 5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818" name="Oval 5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819" name="Oval 5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820" name="Oval 6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75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</p:grpSp>
        </p:grpSp>
      </p:grpSp>
      <p:sp>
        <p:nvSpPr>
          <p:cNvPr id="373826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3838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3839" name="Rectangle 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3840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3841" name="Rectangle 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BAD4DC8-9E05-4E59-A779-CCF07226C6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7724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smtClean="0">
                <a:solidFill>
                  <a:srgbClr val="FF0000"/>
                </a:solidFill>
                <a:latin typeface="Times New Roman" pitchFamily="18" charset="0"/>
              </a:rPr>
              <a:t>ОТЧЕТ О ДЕКАДЕ ИНОСТРАННЫХ ЯЗЫКОВ</a:t>
            </a:r>
            <a:br>
              <a:rPr lang="ru-RU" altLang="ru-RU" sz="40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4000" b="1" smtClean="0">
                <a:solidFill>
                  <a:srgbClr val="FF0000"/>
                </a:solidFill>
                <a:latin typeface="Times New Roman" pitchFamily="18" charset="0"/>
              </a:rPr>
              <a:t>декабрь 2015 год</a:t>
            </a:r>
          </a:p>
        </p:txBody>
      </p:sp>
      <p:pic>
        <p:nvPicPr>
          <p:cNvPr id="3075" name="Picture 4" descr="SANY0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248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235575" y="3417888"/>
            <a:ext cx="3297238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/>
              <a:t>Учителя иностранных языков МКОУ «Троицкая СОШ № 62»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/>
              <a:t>Решетникова З.Б. и Чернова Е.С.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smtClean="0">
                <a:solidFill>
                  <a:srgbClr val="FFFF00"/>
                </a:solidFill>
              </a:rPr>
              <a:t>Во всех классах провели праздничные игровые уроки по теме декады</a:t>
            </a:r>
          </a:p>
        </p:txBody>
      </p:sp>
      <p:pic>
        <p:nvPicPr>
          <p:cNvPr id="12291" name="Imagem 0" descr="9-santa-claus-clipart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2197100" cy="242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5" descr="sleigh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25130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reindeersing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141663"/>
            <a:ext cx="222250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smtClean="0">
                <a:solidFill>
                  <a:srgbClr val="FFFF00"/>
                </a:solidFill>
              </a:rPr>
              <a:t>Показ видео и презентаций на английском и немецком языках на переменах</a:t>
            </a:r>
          </a:p>
        </p:txBody>
      </p:sp>
      <p:pic>
        <p:nvPicPr>
          <p:cNvPr id="11" name="Picture 2" descr="C:\Documents and Settings\Ученик2\Мои документы\Мои рисунки\weihnachten__weihnachtsbaum__geschm_C3_BCckt,property=Hauptbereichsbild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097088"/>
            <a:ext cx="4679950" cy="406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rgbClr val="FFFF00"/>
                </a:solidFill>
              </a:rPr>
              <a:t>Традиционный конкурс мозаики из цветных палочек</a:t>
            </a:r>
          </a:p>
        </p:txBody>
      </p:sp>
      <p:pic>
        <p:nvPicPr>
          <p:cNvPr id="14339" name="Picture 4" descr="SANY01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4606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SANY01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00213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SANY007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79925"/>
            <a:ext cx="31702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SANY010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341438"/>
            <a:ext cx="32416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SANY006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35488"/>
            <a:ext cx="30972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SANY01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481513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7813"/>
            <a:ext cx="7643812" cy="22145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rgbClr val="FFFF00"/>
                </a:solidFill>
              </a:rPr>
              <a:t>Подготовка кукольной и театральной постановок к Рождественскому заключительному празднику</a:t>
            </a:r>
          </a:p>
        </p:txBody>
      </p:sp>
      <p:pic>
        <p:nvPicPr>
          <p:cNvPr id="15363" name="Picture 4" descr="2412201542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2449512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2412201542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24479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2412201542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20938"/>
            <a:ext cx="25209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24122015422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20938"/>
            <a:ext cx="21605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ANY009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37063"/>
            <a:ext cx="25908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ANY026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20208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/>
      <p:bldP spid="40550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412201542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410368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FFFF00"/>
                </a:solidFill>
              </a:rPr>
              <a:t>В декаде приняли участие большинство детей со 2 по 11 класс!  Полагаем, что поставленная цель  - выполнена. По отзывам  учащихся, им понравились эти сказочные 10 дней!  Мы тоже чувствуем удовлетворение от своей работы.</a:t>
            </a:r>
          </a:p>
          <a:p>
            <a:pPr eaLnBrk="1" hangingPunct="1">
              <a:defRPr/>
            </a:pPr>
            <a:endParaRPr lang="ru-RU" alt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800" b="1" i="1" smtClean="0">
                <a:solidFill>
                  <a:srgbClr val="FFFF00"/>
                </a:solidFill>
              </a:rPr>
              <a:t>Ой, как же все-таки мы устали!!!</a:t>
            </a:r>
          </a:p>
        </p:txBody>
      </p:sp>
      <p:pic>
        <p:nvPicPr>
          <p:cNvPr id="17411" name="Picture 4" descr="SANY00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33115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SANY00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08275"/>
            <a:ext cx="302418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smtClean="0">
                <a:solidFill>
                  <a:srgbClr val="FF0000"/>
                </a:solidFill>
              </a:rPr>
              <a:t>Рождество в странах изучаемого языка</a:t>
            </a:r>
          </a:p>
        </p:txBody>
      </p:sp>
      <p:pic>
        <p:nvPicPr>
          <p:cNvPr id="4099" name="Picture 2" descr="C:\Users\Валентин\Desktop\7 класс рождество\олененок с подарками.jp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141663"/>
            <a:ext cx="4286250" cy="341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 descr="C:\Users\Валентин\Desktop\7 класс рождество\елочк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2099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smtClean="0">
                <a:solidFill>
                  <a:srgbClr val="FF9900"/>
                </a:solidFill>
              </a:rPr>
              <a:t>Цель проведения дней иностранных языков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smtClean="0">
                <a:solidFill>
                  <a:srgbClr val="FF9900"/>
                </a:solidFill>
              </a:rPr>
              <a:t>Повышение мотивации детей к изучению иностранных языков</a:t>
            </a:r>
          </a:p>
          <a:p>
            <a:pPr eaLnBrk="1" hangingPunct="1">
              <a:defRPr/>
            </a:pPr>
            <a:r>
              <a:rPr lang="ru-RU" altLang="ru-RU" b="1" smtClean="0">
                <a:solidFill>
                  <a:srgbClr val="FF9900"/>
                </a:solidFill>
              </a:rPr>
              <a:t>Развитие творческих способностей детей</a:t>
            </a:r>
          </a:p>
          <a:p>
            <a:pPr eaLnBrk="1" hangingPunct="1">
              <a:defRPr/>
            </a:pPr>
            <a:r>
              <a:rPr lang="ru-RU" altLang="ru-RU" b="1" smtClean="0">
                <a:solidFill>
                  <a:srgbClr val="FF9900"/>
                </a:solidFill>
              </a:rPr>
              <a:t>Знакомство с обычаями и традициями стран изучаемых языков</a:t>
            </a:r>
          </a:p>
        </p:txBody>
      </p:sp>
      <p:pic>
        <p:nvPicPr>
          <p:cNvPr id="5124" name="Picture 4" descr="world_girls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013325"/>
            <a:ext cx="23812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0" grpId="0"/>
      <p:bldP spid="411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6600" b="1" smtClean="0">
                <a:solidFill>
                  <a:srgbClr val="FF9900"/>
                </a:solidFill>
              </a:rPr>
              <a:t>5 </a:t>
            </a:r>
            <a:r>
              <a:rPr lang="ru-RU" altLang="ru-RU" b="1" smtClean="0">
                <a:solidFill>
                  <a:srgbClr val="FF9900"/>
                </a:solidFill>
              </a:rPr>
              <a:t>ОТКРЫТЫХ УРОКОВ</a:t>
            </a:r>
          </a:p>
        </p:txBody>
      </p:sp>
      <p:pic>
        <p:nvPicPr>
          <p:cNvPr id="6147" name="Picture 4" descr="SANY0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3050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SANY0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05150"/>
            <a:ext cx="23034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SANY00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98988"/>
            <a:ext cx="2411413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SANY00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0913"/>
            <a:ext cx="23034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SANY0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3050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smtClean="0">
                <a:solidFill>
                  <a:srgbClr val="FFFF00"/>
                </a:solidFill>
              </a:rPr>
              <a:t>Оформление кабинета в рождественском стиле</a:t>
            </a:r>
          </a:p>
        </p:txBody>
      </p:sp>
      <p:pic>
        <p:nvPicPr>
          <p:cNvPr id="7171" name="Picture 4" descr="SANY00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25863"/>
            <a:ext cx="4176713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SANY00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388778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SANY01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9274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smtClean="0">
                <a:solidFill>
                  <a:srgbClr val="FFFF00"/>
                </a:solidFill>
              </a:rPr>
              <a:t>Стенды «Постой! Подумай! Отгадай!»</a:t>
            </a:r>
          </a:p>
        </p:txBody>
      </p:sp>
      <p:pic>
        <p:nvPicPr>
          <p:cNvPr id="8195" name="Picture 4" descr="SANY017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effectLst/>
              </a:rPr>
              <a:t>Оформление рождественских выставок</a:t>
            </a:r>
          </a:p>
        </p:txBody>
      </p:sp>
      <p:pic>
        <p:nvPicPr>
          <p:cNvPr id="9219" name="Picture 7" descr="SANY00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557338"/>
            <a:ext cx="38338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SANY009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6163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smtClean="0">
                <a:solidFill>
                  <a:srgbClr val="FF0000"/>
                </a:solidFill>
                <a:effectLst/>
              </a:rPr>
              <a:t>Конкурсы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b="1" smtClean="0">
                <a:solidFill>
                  <a:srgbClr val="FFFF00"/>
                </a:solidFill>
                <a:latin typeface="Courier New" pitchFamily="49" charset="0"/>
              </a:rPr>
              <a:t>Провели конкурсы: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- рождественских открыток;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- писем Санта Клаусу;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- рождественских венков; 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рисунков по теме «Рождество».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мозаики из цветных палочек</a:t>
            </a:r>
          </a:p>
        </p:txBody>
      </p:sp>
      <p:pic>
        <p:nvPicPr>
          <p:cNvPr id="10244" name="Picture 4" descr="SANY01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15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/>
      <p:bldP spid="403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113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smtClean="0">
                <a:solidFill>
                  <a:srgbClr val="FFFF00"/>
                </a:solidFill>
              </a:rPr>
              <a:t>Утренняя спецоперация «Иностранный </a:t>
            </a:r>
            <a:r>
              <a:rPr lang="ru-RU" altLang="ru-RU" sz="4000" b="1" i="1" smtClean="0">
                <a:solidFill>
                  <a:srgbClr val="FFFF00"/>
                </a:solidFill>
              </a:rPr>
              <a:t>клёво</a:t>
            </a:r>
            <a:r>
              <a:rPr lang="ru-RU" altLang="ru-RU" sz="4000" b="1" smtClean="0">
                <a:solidFill>
                  <a:srgbClr val="FFFF00"/>
                </a:solidFill>
              </a:rPr>
              <a:t> знаем, даже утром повторяем!!!»</a:t>
            </a:r>
            <a:r>
              <a:rPr lang="ru-RU" altLang="ru-RU" sz="4000" smtClean="0"/>
              <a:t> </a:t>
            </a:r>
          </a:p>
        </p:txBody>
      </p:sp>
      <p:pic>
        <p:nvPicPr>
          <p:cNvPr id="11267" name="Picture 4" descr="SANY00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60575"/>
            <a:ext cx="58324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/>
    </p:bldLst>
  </p:timing>
</p:sld>
</file>

<file path=ppt/theme/theme1.xml><?xml version="1.0" encoding="utf-8"?>
<a:theme xmlns:a="http://schemas.openxmlformats.org/drawingml/2006/main" name="default">
  <a:themeElements>
    <a:clrScheme name="default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164</TotalTime>
  <Words>191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</vt:lpstr>
      <vt:lpstr>ОТЧЕТ О ДЕКАДЕ ИНОСТРАННЫХ ЯЗЫКОВ декабрь 2015 год</vt:lpstr>
      <vt:lpstr>Рождество в странах изучаемого языка</vt:lpstr>
      <vt:lpstr>Цель проведения дней иностранных языков</vt:lpstr>
      <vt:lpstr>5 ОТКРЫТЫХ УРОКОВ</vt:lpstr>
      <vt:lpstr>Оформление кабинета в рождественском стиле</vt:lpstr>
      <vt:lpstr>Стенды «Постой! Подумай! Отгадай!»</vt:lpstr>
      <vt:lpstr>Оформление рождественских выставок</vt:lpstr>
      <vt:lpstr>Конкурсы</vt:lpstr>
      <vt:lpstr>Утренняя спецоперация «Иностранный клёво знаем, даже утром повторяем!!!» </vt:lpstr>
      <vt:lpstr>Во всех классах провели праздничные игровые уроки по теме декады</vt:lpstr>
      <vt:lpstr>Показ видео и презентаций на английском и немецком языках на переменах</vt:lpstr>
      <vt:lpstr>Традиционный конкурс мозаики из цветных палочек</vt:lpstr>
      <vt:lpstr>Подготовка кукольной и театральной постановок к Рождественскому заключительному празднику</vt:lpstr>
      <vt:lpstr>Презентация PowerPoint</vt:lpstr>
      <vt:lpstr>Ой, как же все-таки мы устали!!!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ПРОВЕДЕНИИ ДЕКАДЫ КАФЕДРЫ ИНОСТРАННЫХ ЯЗЫКОВ</dc:title>
  <dc:creator>User</dc:creator>
  <cp:lastModifiedBy>IVT-1</cp:lastModifiedBy>
  <cp:revision>80</cp:revision>
  <cp:lastPrinted>1601-01-01T00:00:00Z</cp:lastPrinted>
  <dcterms:created xsi:type="dcterms:W3CDTF">2015-12-28T04:16:44Z</dcterms:created>
  <dcterms:modified xsi:type="dcterms:W3CDTF">2016-01-20T08:02:56Z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