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69" r:id="rId3"/>
    <p:sldId id="272" r:id="rId4"/>
    <p:sldId id="314" r:id="rId5"/>
    <p:sldId id="313" r:id="rId6"/>
    <p:sldId id="304" r:id="rId7"/>
    <p:sldId id="274" r:id="rId8"/>
    <p:sldId id="310" r:id="rId9"/>
    <p:sldId id="311" r:id="rId10"/>
    <p:sldId id="312" r:id="rId11"/>
    <p:sldId id="316" r:id="rId12"/>
    <p:sldId id="317" r:id="rId13"/>
    <p:sldId id="318" r:id="rId14"/>
    <p:sldId id="270" r:id="rId15"/>
    <p:sldId id="300" r:id="rId16"/>
    <p:sldId id="271" r:id="rId17"/>
    <p:sldId id="306" r:id="rId18"/>
    <p:sldId id="275" r:id="rId19"/>
    <p:sldId id="305" r:id="rId20"/>
    <p:sldId id="276" r:id="rId21"/>
    <p:sldId id="345" r:id="rId22"/>
    <p:sldId id="277" r:id="rId23"/>
    <p:sldId id="327" r:id="rId24"/>
    <p:sldId id="278" r:id="rId25"/>
    <p:sldId id="340" r:id="rId26"/>
    <p:sldId id="280" r:id="rId27"/>
    <p:sldId id="281" r:id="rId28"/>
    <p:sldId id="282" r:id="rId29"/>
    <p:sldId id="283" r:id="rId30"/>
    <p:sldId id="284" r:id="rId31"/>
    <p:sldId id="333" r:id="rId32"/>
    <p:sldId id="323" r:id="rId33"/>
    <p:sldId id="334" r:id="rId34"/>
    <p:sldId id="285" r:id="rId35"/>
    <p:sldId id="343" r:id="rId36"/>
    <p:sldId id="267" r:id="rId37"/>
    <p:sldId id="342" r:id="rId38"/>
    <p:sldId id="346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5" autoAdjust="0"/>
    <p:restoredTop sz="93011" autoAdjust="0"/>
  </p:normalViewPr>
  <p:slideViewPr>
    <p:cSldViewPr>
      <p:cViewPr>
        <p:scale>
          <a:sx n="73" d="100"/>
          <a:sy n="73" d="100"/>
        </p:scale>
        <p:origin x="-107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82A22-A579-4650-B182-2C15CE56756E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B9152-E0EF-476D-A3B3-9BE6C258CD9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08.02.2016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922543" y="1989960"/>
            <a:ext cx="2994112" cy="211337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ПРЕЗЕНТАЦИЮ ПОДГОТОВИЛА :       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Мигуш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Л. Ю.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693692" y="1712643"/>
            <a:ext cx="3549219" cy="26069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C00000"/>
                </a:solidFill>
                <a:ea typeface="+mj-ea"/>
                <a:cs typeface="+mj-cs"/>
              </a:rPr>
              <a:t>«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Работа</a:t>
            </a:r>
            <a:r>
              <a:rPr lang="ru-RU" sz="3200" dirty="0" smtClean="0">
                <a:solidFill>
                  <a:srgbClr val="C00000"/>
                </a:solidFill>
                <a:ea typeface="+mj-ea"/>
                <a:cs typeface="+mj-cs"/>
              </a:rPr>
              <a:t> 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с текстом»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rgbClr val="C00000"/>
                </a:solidFill>
                <a:ea typeface="+mj-ea"/>
                <a:cs typeface="+mj-cs"/>
              </a:rPr>
              <a:t>1 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708920"/>
            <a:ext cx="7408333" cy="345069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Цели:</a:t>
            </a:r>
            <a:r>
              <a:rPr lang="ru-RU" dirty="0" smtClean="0"/>
              <a:t> развитие речи обучающихся, работа над выразительностью речи, правильном произношении, силой голоса, приобщение учащихся к устному народному творчеству.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Работа над артикуляцией.</a:t>
            </a:r>
          </a:p>
          <a:p>
            <a:r>
              <a:rPr lang="ru-RU" dirty="0" smtClean="0"/>
              <a:t>2. Письмо по памяти.</a:t>
            </a:r>
          </a:p>
          <a:p>
            <a:r>
              <a:rPr lang="ru-RU" dirty="0" smtClean="0"/>
              <a:t>3. Конкурс на звание чемпионов по скороговоркам.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СКОРОГОВОРКА</a:t>
            </a:r>
            <a:br>
              <a:rPr lang="ru-RU" dirty="0" smtClean="0"/>
            </a:br>
            <a:r>
              <a:rPr lang="ru-RU" sz="2800" dirty="0" smtClean="0"/>
              <a:t>«Скороговорка – шуточный жанр народного творчества, фраза, построенная на сочетании звуков, которые затрудняют быстрое произнесение слов».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4048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Цели:</a:t>
            </a:r>
            <a:r>
              <a:rPr lang="ru-RU" dirty="0" smtClean="0"/>
              <a:t> развитие речи; творческой фантазии детей; стимулирование театральной деятельности; воспитание нравственных ценностей.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Продолжи сказку: «Жили-были…»</a:t>
            </a:r>
          </a:p>
          <a:p>
            <a:r>
              <a:rPr lang="ru-RU" dirty="0" smtClean="0"/>
              <a:t>2. Угадай, кто я?</a:t>
            </a:r>
          </a:p>
          <a:p>
            <a:r>
              <a:rPr lang="ru-RU" dirty="0" smtClean="0"/>
              <a:t>3. Инсценировка.</a:t>
            </a:r>
          </a:p>
          <a:p>
            <a:r>
              <a:rPr lang="ru-RU" dirty="0" smtClean="0"/>
              <a:t>4. Угадай сказку.</a:t>
            </a:r>
          </a:p>
          <a:p>
            <a:r>
              <a:rPr lang="ru-RU" dirty="0" smtClean="0"/>
              <a:t>5. Растеряшка.</a:t>
            </a:r>
          </a:p>
          <a:p>
            <a:r>
              <a:rPr lang="ru-RU" dirty="0" smtClean="0"/>
              <a:t>6. Доскажи имя литературного героя и в какой сказке он живёт.</a:t>
            </a:r>
          </a:p>
          <a:p>
            <a:r>
              <a:rPr lang="ru-RU" dirty="0" smtClean="0"/>
              <a:t>Докажи характер героя примерами из сказок.</a:t>
            </a:r>
          </a:p>
          <a:p>
            <a:r>
              <a:rPr lang="ru-RU" dirty="0" smtClean="0"/>
              <a:t>Опиши героя.</a:t>
            </a:r>
          </a:p>
          <a:p>
            <a:r>
              <a:rPr lang="ru-RU" dirty="0" smtClean="0"/>
              <a:t>Придумай конец сказки.</a:t>
            </a:r>
          </a:p>
          <a:p>
            <a:r>
              <a:rPr lang="ru-RU" dirty="0" smtClean="0"/>
              <a:t>Придумай кроссворд к сказке.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43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СКАЗКА</a:t>
            </a:r>
            <a:br>
              <a:rPr lang="ru-RU" dirty="0" smtClean="0"/>
            </a:br>
            <a:r>
              <a:rPr lang="ru-RU" sz="2800" dirty="0" smtClean="0"/>
              <a:t>«Сказка ложь, да в ней намёк, добрым молодцам урок»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712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Цели: изучить историю создания считалок, их назначение в древние времена.</a:t>
            </a:r>
          </a:p>
          <a:p>
            <a:endParaRPr lang="ru-RU" dirty="0" smtClean="0"/>
          </a:p>
          <a:p>
            <a:r>
              <a:rPr lang="ru-RU" dirty="0" smtClean="0"/>
              <a:t>1. «Дополни считалку».</a:t>
            </a:r>
          </a:p>
          <a:p>
            <a:r>
              <a:rPr lang="ru-RU" dirty="0" smtClean="0"/>
              <a:t>2. игры с использованием считалок.</a:t>
            </a:r>
          </a:p>
          <a:p>
            <a:r>
              <a:rPr lang="ru-RU" dirty="0" smtClean="0"/>
              <a:t>3. «Составить считалку».</a:t>
            </a:r>
          </a:p>
          <a:p>
            <a:r>
              <a:rPr lang="ru-RU" dirty="0" smtClean="0"/>
              <a:t>4. «Найти рифму».</a:t>
            </a:r>
          </a:p>
          <a:p>
            <a:r>
              <a:rPr lang="ru-RU" dirty="0" smtClean="0"/>
              <a:t>5. «Найти концовку».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СЧИТАЛКА</a:t>
            </a:r>
            <a:br>
              <a:rPr lang="ru-RU" dirty="0" smtClean="0"/>
            </a:br>
            <a:r>
              <a:rPr lang="ru-RU" sz="2800" dirty="0" smtClean="0"/>
              <a:t>«Считалка – фольклорный жанр, творцом которого является не один человек, а целый народ».</a:t>
            </a:r>
            <a:br>
              <a:rPr lang="ru-RU" sz="2800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283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996951"/>
            <a:ext cx="7408333" cy="312921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«Кто это сказал?»</a:t>
            </a:r>
          </a:p>
          <a:p>
            <a:r>
              <a:rPr lang="ru-RU" dirty="0" smtClean="0"/>
              <a:t>2. «Продолжи стихотворение или рассказ».</a:t>
            </a:r>
          </a:p>
          <a:p>
            <a:r>
              <a:rPr lang="ru-RU" dirty="0" smtClean="0"/>
              <a:t>3. «Кто мы?»</a:t>
            </a:r>
          </a:p>
          <a:p>
            <a:r>
              <a:rPr lang="ru-RU" dirty="0" smtClean="0"/>
              <a:t>4. Игра «Умники и умницы».</a:t>
            </a:r>
          </a:p>
          <a:p>
            <a:r>
              <a:rPr lang="ru-RU" dirty="0" smtClean="0"/>
              <a:t>5. Викторины по сказкам.</a:t>
            </a:r>
          </a:p>
          <a:p>
            <a:r>
              <a:rPr lang="ru-RU" dirty="0" smtClean="0"/>
              <a:t>6. «Игра «Знатоки русского языка».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</a:t>
            </a:r>
            <a:br>
              <a:rPr lang="ru-RU" dirty="0" smtClean="0"/>
            </a:br>
            <a:r>
              <a:rPr lang="ru-RU" sz="2800" dirty="0" smtClean="0"/>
              <a:t>«Игра  - огромное светлое окно, через которое в духовный мир ребёнка вливается живительный поток представлений, понятий об окружающем мире. </a:t>
            </a:r>
            <a:br>
              <a:rPr lang="ru-RU" sz="2800" dirty="0" smtClean="0"/>
            </a:br>
            <a:r>
              <a:rPr lang="ru-RU" sz="2800" dirty="0" smtClean="0"/>
              <a:t>                                   </a:t>
            </a:r>
            <a:r>
              <a:rPr lang="ru-RU" sz="2800" dirty="0" err="1" smtClean="0"/>
              <a:t>В.А.Сухомлинский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8747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358114" cy="4500594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>
                <a:latin typeface="+mn-lt"/>
              </a:rPr>
              <a:t>В помощь восприятию материала, а также для поддержания интереса учеников к этой работе, использую картинки, фигурки для обыгрывания диалогов по ролям, материал для аппликаций, учебные принадлежности </a:t>
            </a:r>
            <a:endParaRPr lang="ru-RU" sz="2800" dirty="0">
              <a:latin typeface="+mn-lt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571480"/>
            <a:ext cx="89495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endParaRPr lang="ru-RU" sz="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Хозяин\Desktop\image_17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38175"/>
            <a:ext cx="7620000" cy="558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42910" y="1142984"/>
            <a:ext cx="74295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 последнее время чтение стало рассматриваться как одна из высших интеллектуальных функций, как целенаправленная деятельность, которая может изменять взгляды, углублять понимание, воссоздавать опыт, влиять на поведение, совершенствовать личность.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Хозяин\Desktop\scrn_big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9001156" cy="5419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57224" y="642918"/>
            <a:ext cx="692948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Это способствует более прочному усвоению словаря, а в некоторых случаях является той ситуативной основой, которая позволяет опознавать сложные задания. В ходе работы использую как знакомые, так и незнакомые тексты.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озяин\Desktop\slovo-predlozhenie-tekst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64399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71546"/>
            <a:ext cx="8215338" cy="178595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«РАЗВИТИЕ   РЕЧИ МЛАДШИХ ШКОЛЬНИКОВ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ПРИ РАБОТЕ С ТЕКСТАМИ»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C:\Users\Хозяин\Desktop\SDC118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960841" cy="2571768"/>
          </a:xfrm>
          <a:prstGeom prst="rect">
            <a:avLst/>
          </a:prstGeom>
          <a:noFill/>
        </p:spPr>
      </p:pic>
      <p:pic>
        <p:nvPicPr>
          <p:cNvPr id="10243" name="Picture 3" descr="C:\Users\Хозяин\Desktop\SDC118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214554"/>
            <a:ext cx="3363542" cy="2571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8596" y="857232"/>
            <a:ext cx="64293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Содержание речевого материала работы над текстом позволяет использовать как при работе со всем классом, так и индивидуально с каждым учеником.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озяин\Desktop\Рассказ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9939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928670"/>
            <a:ext cx="735811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Каждый конкретный текст несет свою смысловую нагрузку,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выполняет свою определенную задачу. Важно отметить, чтобы текст, желательно, сопровождался картинкой или серией картинок, чтобы ребенок смог соотнести прочитанное с картинкой, особенно в случаях, когда текст понимается ребенком плохо.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Хозяин\Desktop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807249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42910" y="1214422"/>
            <a:ext cx="77867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Работа над текстом проводится в 4 этапа: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H-17-6\Desktop\2016-02-01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04664"/>
            <a:ext cx="3456384" cy="5425605"/>
          </a:xfrm>
          <a:prstGeom prst="rect">
            <a:avLst/>
          </a:prstGeom>
          <a:noFill/>
        </p:spPr>
      </p:pic>
      <p:pic>
        <p:nvPicPr>
          <p:cNvPr id="1026" name="Picture 2" descr="C:\Users\H-17-6\Desktop\2016-02-01\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3351549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14282" y="857232"/>
            <a:ext cx="700092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 1 этап.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текст целиком читает учитель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объясняется значение каждой фразы текста или слова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чтение текста учениками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различение на слух предложений из текста (возможно с опорой на карточку в разной последовательности)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6858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чтение текста учениками еще раз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571472" y="1142984"/>
            <a:ext cx="7143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 этап: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прослушивание текста учениками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пересказ основного содержания текста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выполнение различных заданий к тексту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пересказ текста учениками еще раз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00034" y="285729"/>
            <a:ext cx="764386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этап: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чтение текста (учитель-ученик)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различение предложений с опорой на карточку (карточки с предложениями текста раскладываются не по порядку)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самостоятельное составление текста учениками по карточкам "рассыпного текста" и сопоставление его с основным вариантом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пересказ текста учениками (можно с опорой на карточку)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различение отдельных словосочетаний, слов к тексту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описание картинок к тексту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пересказ текста учениками без опоры на карточку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3" y="857232"/>
            <a:ext cx="70723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4 этап.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различение предложений к тексту.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слуховой диктант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Зарисовки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предложений предъявляемых учителем ученику.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57378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«Из всех … знаний и умений самым важным, и самым необходимым для жизненной деятельности является, конечно, умение ясно, понятно, красиво говорить на своём языке»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</a:t>
            </a:r>
            <a:b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В.И.Чернышёв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915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571472" y="642918"/>
            <a:ext cx="7143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Чтобы учащиеся лучше и быстрее запоминали лексику текстов, подбирается соответствующий фонетический материал, который можно использовать и для проведения фонетической зарядки. Можно использовать метод "наращивания предложений", постепенно усложняя содержание предложения в целом. Все зависит от творчества учителя.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Хозяин\Desktop\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14348" y="500042"/>
            <a:ext cx="707236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своей работе я использую самые разнообразные тексты, часть беру из учебников, часть составляю самостоятельно, в зависимости от общего развития учащихся. Тексты подбираются на определенную тему.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Для каждого текста заготавливаются карточки (текст целиком, деформированный текст, вопросы к тексту (разрезные), задания к тексту и.т.д.)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Хозяин\Desktop\0012-012-Rabota-s-deformirovannym-tekst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14348" y="500042"/>
            <a:ext cx="70009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Именно такой комплексный подход позволяет значительно повысить качество понимания прочитанного, дети учатся слушать, думать, действовать, говорить и рассуждать. Работая по данной теме, я пришла к выводу, что именно тексты способствуют наиболее быстрому развитию речи учащихся,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у ребят появляется потребность соучаствовать, создаётся новая коммуникативное пространство урока.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521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700808"/>
            <a:ext cx="540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Благодарю за внимание!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Хозяин\Desktop\04698d074f26dc36c43bf6335ed5fce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Хозяин\Desktop\4461144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26" y="214290"/>
            <a:ext cx="8786874" cy="975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Кластер «признаки текста»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63888" y="2924944"/>
            <a:ext cx="201622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ТЕКСТ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64088" y="1196752"/>
            <a:ext cx="2592288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СВЯЗЬ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24128" y="4149080"/>
            <a:ext cx="2016224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Начало и конец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8" y="3356992"/>
            <a:ext cx="3024336" cy="165618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НЕСОЛЬКО ПРЕДЛОЖЕНИЙ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528" y="1340768"/>
            <a:ext cx="2664296" cy="136815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СМЫСЛ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stCxn id="4" idx="0"/>
            <a:endCxn id="8" idx="6"/>
          </p:cNvCxnSpPr>
          <p:nvPr/>
        </p:nvCxnSpPr>
        <p:spPr>
          <a:xfrm flipH="1" flipV="1">
            <a:off x="2987824" y="2024844"/>
            <a:ext cx="1584176" cy="9001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0"/>
            <a:endCxn id="5" idx="2"/>
          </p:cNvCxnSpPr>
          <p:nvPr/>
        </p:nvCxnSpPr>
        <p:spPr>
          <a:xfrm flipV="1">
            <a:off x="4572000" y="1880828"/>
            <a:ext cx="792088" cy="10441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4"/>
            <a:endCxn id="7" idx="6"/>
          </p:cNvCxnSpPr>
          <p:nvPr/>
        </p:nvCxnSpPr>
        <p:spPr>
          <a:xfrm flipH="1" flipV="1">
            <a:off x="3347864" y="4185084"/>
            <a:ext cx="1224136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4"/>
            <a:endCxn id="6" idx="2"/>
          </p:cNvCxnSpPr>
          <p:nvPr/>
        </p:nvCxnSpPr>
        <p:spPr>
          <a:xfrm>
            <a:off x="4572000" y="4293096"/>
            <a:ext cx="1152128" cy="5400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Содержательность</a:t>
            </a:r>
          </a:p>
          <a:p>
            <a:r>
              <a:rPr lang="ru-RU" dirty="0" smtClean="0"/>
              <a:t>Логичность</a:t>
            </a:r>
          </a:p>
          <a:p>
            <a:r>
              <a:rPr lang="ru-RU" dirty="0" smtClean="0"/>
              <a:t>Точность</a:t>
            </a:r>
          </a:p>
          <a:p>
            <a:r>
              <a:rPr lang="ru-RU" dirty="0" smtClean="0"/>
              <a:t>Выразительность</a:t>
            </a:r>
          </a:p>
          <a:p>
            <a:r>
              <a:rPr lang="ru-RU" dirty="0" smtClean="0"/>
              <a:t>Ясность</a:t>
            </a:r>
          </a:p>
          <a:p>
            <a:r>
              <a:rPr lang="ru-RU" dirty="0" smtClean="0"/>
              <a:t>Правильность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уровню развития речи учащихся:</a:t>
            </a:r>
            <a:endParaRPr lang="ru-RU" dirty="0"/>
          </a:p>
        </p:txBody>
      </p:sp>
      <p:pic>
        <p:nvPicPr>
          <p:cNvPr id="4" name="Рисунок 3" descr="Основные понятия: Функциональная грамотность речь лексика фразеологизм.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04864"/>
            <a:ext cx="3744416" cy="36244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772376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Хозяин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714356"/>
            <a:ext cx="68580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Известно, что наибольшую трудность в развитии речи учащихся представляет работа над текстом. Исходя из этого, на уроках чтения я включаю речевой материал, состоящий из текстов описательно-повествовательного характера, текстов-диалогов, сказок, загадок, фраз-вопросов, фраз-поручений.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u="sng" dirty="0" smtClean="0"/>
              <a:t>Цели:</a:t>
            </a:r>
            <a:r>
              <a:rPr lang="ru-RU" sz="1700" dirty="0" smtClean="0"/>
              <a:t> учить выделять свойства и признаки загаданного предмета и доказывать правильность отгадки, воспитывать любовь к русской словесности, народному творчеству.</a:t>
            </a:r>
          </a:p>
          <a:p>
            <a:pPr marL="0" indent="0">
              <a:buNone/>
            </a:pPr>
            <a:endParaRPr lang="ru-RU" sz="1700" dirty="0" smtClean="0"/>
          </a:p>
          <a:p>
            <a:r>
              <a:rPr lang="ru-RU" sz="1700" dirty="0" smtClean="0"/>
              <a:t>1. Для выделения нового или изученного звука.</a:t>
            </a:r>
          </a:p>
          <a:p>
            <a:r>
              <a:rPr lang="ru-RU" sz="1700" dirty="0" smtClean="0"/>
              <a:t>2. Словарная работа (загадки об овощах, фруктах и т.д.).</a:t>
            </a:r>
          </a:p>
          <a:p>
            <a:r>
              <a:rPr lang="ru-RU" sz="1700" dirty="0" smtClean="0"/>
              <a:t>3. Сочиняем загадку.</a:t>
            </a:r>
          </a:p>
          <a:p>
            <a:r>
              <a:rPr lang="ru-RU" sz="1700" dirty="0" smtClean="0"/>
              <a:t>4. Отгадай кроссворд (из загадок).</a:t>
            </a:r>
          </a:p>
          <a:p>
            <a:r>
              <a:rPr lang="ru-RU" sz="1700" dirty="0" smtClean="0"/>
              <a:t>5. Нарисуй отгадку.</a:t>
            </a:r>
          </a:p>
          <a:p>
            <a:r>
              <a:rPr lang="ru-RU" sz="1700" dirty="0" smtClean="0"/>
              <a:t>6. Подбор загадок, так, чтобы слова-отгадки объединяла одна орфограмма.</a:t>
            </a:r>
          </a:p>
          <a:p>
            <a:r>
              <a:rPr lang="ru-RU" sz="1700" dirty="0" smtClean="0"/>
              <a:t>7.Звуковой анализ отгадок.</a:t>
            </a:r>
            <a:endParaRPr lang="ru-RU" sz="17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/>
          </a:bodyPr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009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Цели:</a:t>
            </a:r>
            <a:r>
              <a:rPr lang="ru-RU" dirty="0" smtClean="0"/>
              <a:t> знакомство с пословицами, их ролью в жизни людей, воспитывать интерес к устному народному творчеству, развивать умение объяснять смысл пословиц, их содержание, формировать личностные качества и отношения к культуре и обычаям страны.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1. Вместо точек вставь название животных.</a:t>
            </a:r>
          </a:p>
          <a:p>
            <a:r>
              <a:rPr lang="ru-RU" dirty="0" smtClean="0"/>
              <a:t>2. Доскажи пословицу.</a:t>
            </a:r>
          </a:p>
          <a:p>
            <a:r>
              <a:rPr lang="ru-RU" dirty="0" smtClean="0"/>
              <a:t>3. Кто больше? (Вспомнить пословицы на определённую тему).</a:t>
            </a:r>
          </a:p>
          <a:p>
            <a:r>
              <a:rPr lang="ru-RU" dirty="0" smtClean="0"/>
              <a:t>4. Соотнести пословицу и картинку.</a:t>
            </a:r>
          </a:p>
          <a:p>
            <a:r>
              <a:rPr lang="ru-RU" dirty="0" smtClean="0"/>
              <a:t>5. Составить пословицу.</a:t>
            </a:r>
          </a:p>
          <a:p>
            <a:r>
              <a:rPr lang="ru-RU" dirty="0" smtClean="0"/>
              <a:t>6. Игра «Пословичная лента».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ПОСЛОВИЦА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sz="2800" dirty="0" smtClean="0"/>
              <a:t>Пословица – короткое предложение, содержащее народную мудрость».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771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974</Words>
  <Application>Microsoft Office PowerPoint</Application>
  <PresentationFormat>Экран (4:3)</PresentationFormat>
  <Paragraphs>146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Слайд 1</vt:lpstr>
      <vt:lpstr>«РАЗВИТИЕ   РЕЧИ МЛАДШИХ ШКОЛЬНИКОВ  ПРИ РАБОТЕ С ТЕКСТАМИ»   </vt:lpstr>
      <vt:lpstr>«Из всех … знаний и умений самым важным, и самым необходимым для жизненной деятельности является, конечно, умение ясно, понятно, красиво говорить на своём языке»                              В.И.Чернышёв</vt:lpstr>
      <vt:lpstr>Кластер «признаки текста»</vt:lpstr>
      <vt:lpstr>Требования к уровню развития речи учащихся:</vt:lpstr>
      <vt:lpstr>Слайд 6</vt:lpstr>
      <vt:lpstr>Слайд 7</vt:lpstr>
      <vt:lpstr>ЗАГАДКА</vt:lpstr>
      <vt:lpstr>ПОСЛОВИЦА «Пословица – короткое предложение, содержащее народную мудрость».</vt:lpstr>
      <vt:lpstr>СКОРОГОВОРКА «Скороговорка – шуточный жанр народного творчества, фраза, построенная на сочетании звуков, которые затрудняют быстрое произнесение слов».</vt:lpstr>
      <vt:lpstr>СКАЗКА «Сказка ложь, да в ней намёк, добрым молодцам урок»</vt:lpstr>
      <vt:lpstr>СЧИТАЛКА «Считалка – фольклорный жанр, творцом которого является не один человек, а целый народ». </vt:lpstr>
      <vt:lpstr>ИГРА «Игра  - огромное светлое окно, через которое в духовный мир ребёнка вливается живительный поток представлений, понятий об окружающем мире.                                     В.А.Сухомлинский</vt:lpstr>
      <vt:lpstr>В помощь восприятию материала, а также для поддержания интереса учеников к этой работе, использую картинки, фигурки для обыгрывания диалогов по ролям, материал для аппликаций, учебные принадлежности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11</cp:lastModifiedBy>
  <cp:revision>39</cp:revision>
  <dcterms:created xsi:type="dcterms:W3CDTF">2013-07-29T17:42:42Z</dcterms:created>
  <dcterms:modified xsi:type="dcterms:W3CDTF">2016-02-08T04:27:53Z</dcterms:modified>
</cp:coreProperties>
</file>